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1" r:id="rId2"/>
    <p:sldId id="283" r:id="rId3"/>
    <p:sldId id="271" r:id="rId4"/>
    <p:sldId id="272" r:id="rId5"/>
    <p:sldId id="273" r:id="rId6"/>
    <p:sldId id="274" r:id="rId7"/>
    <p:sldId id="275" r:id="rId8"/>
    <p:sldId id="277" r:id="rId9"/>
    <p:sldId id="286" r:id="rId10"/>
    <p:sldId id="288" r:id="rId11"/>
    <p:sldId id="266" r:id="rId12"/>
    <p:sldId id="287" r:id="rId13"/>
    <p:sldId id="257" r:id="rId14"/>
    <p:sldId id="284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005E"/>
    <a:srgbClr val="FF0066"/>
    <a:srgbClr val="0000A8"/>
    <a:srgbClr val="0000FF"/>
    <a:srgbClr val="2E01BF"/>
    <a:srgbClr val="FF6600"/>
    <a:srgbClr val="C00000"/>
    <a:srgbClr val="00C400"/>
    <a:srgbClr val="660066"/>
    <a:srgbClr val="006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17"/>
    <p:restoredTop sz="94681"/>
  </p:normalViewPr>
  <p:slideViewPr>
    <p:cSldViewPr>
      <p:cViewPr varScale="1">
        <p:scale>
          <a:sx n="141" d="100"/>
          <a:sy n="141" d="100"/>
        </p:scale>
        <p:origin x="192" y="13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1A33A-DC69-4B95-8FF9-FBF7462C9FFF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FF470-12CC-4F6D-A8F7-1B3111F57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C77B-5DD5-0B46-9952-9C2316595616}" type="slidenum">
              <a:rPr lang="ru-RU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285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C77B-5DD5-0B46-9952-9C2316595616}" type="slidenum">
              <a:rPr lang="ru-RU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890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A7E05F-3848-4711-9E90-A20DE391C79E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7000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9336-CBCB-4472-9D71-C5D529BEFF21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901D-493F-4EE9-993F-EB9CFC1C0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9336-CBCB-4472-9D71-C5D529BEFF21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901D-493F-4EE9-993F-EB9CFC1C0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9336-CBCB-4472-9D71-C5D529BEFF21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901D-493F-4EE9-993F-EB9CFC1C0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9336-CBCB-4472-9D71-C5D529BEFF21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901D-493F-4EE9-993F-EB9CFC1C0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9336-CBCB-4472-9D71-C5D529BEFF21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901D-493F-4EE9-993F-EB9CFC1C0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9336-CBCB-4472-9D71-C5D529BEFF21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901D-493F-4EE9-993F-EB9CFC1C0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9336-CBCB-4472-9D71-C5D529BEFF21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901D-493F-4EE9-993F-EB9CFC1C0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9336-CBCB-4472-9D71-C5D529BEFF21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901D-493F-4EE9-993F-EB9CFC1C0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9336-CBCB-4472-9D71-C5D529BEFF21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901D-493F-4EE9-993F-EB9CFC1C0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9336-CBCB-4472-9D71-C5D529BEFF21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901D-493F-4EE9-993F-EB9CFC1C0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9336-CBCB-4472-9D71-C5D529BEFF21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901D-493F-4EE9-993F-EB9CFC1C0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A9336-CBCB-4472-9D71-C5D529BEFF21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3901D-493F-4EE9-993F-EB9CFC1C06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enor.com/ru/view/teletubbies-dipsy-running-away-scared-run-away-gif-25928776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202304" y="2348880"/>
            <a:ext cx="8712968" cy="221055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9600" b="1" dirty="0">
                <a:ln cmpd="tri">
                  <a:solidFill>
                    <a:srgbClr val="FFFF00"/>
                  </a:solidFill>
                  <a:beve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Викторина </a:t>
            </a:r>
          </a:p>
          <a:p>
            <a:pPr algn="ctr">
              <a:buNone/>
            </a:pPr>
            <a:r>
              <a:rPr lang="ru-RU" sz="9600" b="1" dirty="0">
                <a:ln cmpd="tri">
                  <a:solidFill>
                    <a:srgbClr val="FFFF00"/>
                  </a:solidFill>
                  <a:beve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«Ложь или правда»</a:t>
            </a:r>
            <a:endParaRPr lang="ru-RU" sz="7800" b="1" dirty="0">
              <a:ln cmpd="tri">
                <a:solidFill>
                  <a:srgbClr val="FFFF00"/>
                </a:solidFill>
                <a:bevel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31DB6DE-13CC-D943-8D2B-F7A093F2B090}"/>
              </a:ext>
            </a:extLst>
          </p:cNvPr>
          <p:cNvSpPr txBox="1">
            <a:spLocks/>
          </p:cNvSpPr>
          <p:nvPr/>
        </p:nvSpPr>
        <p:spPr>
          <a:xfrm>
            <a:off x="179511" y="152919"/>
            <a:ext cx="8867723" cy="194421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>
                <a:ln>
                  <a:solidFill>
                    <a:srgbClr val="FFFFFF"/>
                  </a:solidFill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Антитеррор: минная безопасность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FC88EBE-1F13-ED4B-81A2-1250721B1EEE}"/>
              </a:ext>
            </a:extLst>
          </p:cNvPr>
          <p:cNvSpPr/>
          <p:nvPr/>
        </p:nvSpPr>
        <p:spPr>
          <a:xfrm>
            <a:off x="1979712" y="5229200"/>
            <a:ext cx="7067523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00A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Автор: </a:t>
            </a:r>
            <a:r>
              <a:rPr lang="ru-RU" sz="2800" b="1" dirty="0" err="1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00A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Мушенкова</a:t>
            </a:r>
            <a:r>
              <a:rPr lang="ru-RU" sz="28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00A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Елена Сергеевна, воспитатель МДОУ «Детский  сад № 357 </a:t>
            </a:r>
            <a:br>
              <a:rPr lang="ru-RU" sz="28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00A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ru-RU" sz="28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00A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Краснооктябрьского района Волгограда»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C8E629-0111-EB46-B085-1BB71866C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46" y="332656"/>
            <a:ext cx="8830101" cy="164109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4400" b="1" i="1" dirty="0">
                <a:solidFill>
                  <a:srgbClr val="0000A8"/>
                </a:solidFill>
                <a:latin typeface="+mn-lt"/>
              </a:rPr>
              <a:t>ЦЕЛЬ:</a:t>
            </a:r>
            <a:r>
              <a:rPr lang="ru-RU" b="1" i="1" dirty="0">
                <a:solidFill>
                  <a:srgbClr val="0000A8"/>
                </a:solidFill>
                <a:latin typeface="+mn-lt"/>
              </a:rPr>
              <a:t> </a:t>
            </a:r>
            <a:r>
              <a:rPr lang="ru-RU" sz="4000" b="1" i="1" dirty="0">
                <a:solidFill>
                  <a:srgbClr val="0000A8"/>
                </a:solidFill>
                <a:latin typeface="+mn-lt"/>
              </a:rPr>
              <a:t>Обучить детей правильно действовать в случае обнаружения мины.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B64C1B-D331-5E4F-B69F-319FF8684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33" y="2204863"/>
            <a:ext cx="8830101" cy="416864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</a:rPr>
              <a:t>ЗАДАЧИ:</a:t>
            </a:r>
          </a:p>
          <a:p>
            <a:pPr marL="447675" indent="-447675" algn="just">
              <a:buFont typeface="+mj-lt"/>
              <a:buAutoNum type="arabicPeriod"/>
              <a:tabLst>
                <a:tab pos="481013" algn="l"/>
              </a:tabLst>
            </a:pP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Дать представление о минах и их свойствах.</a:t>
            </a:r>
          </a:p>
          <a:p>
            <a:pPr marL="447675" indent="-447675" algn="just">
              <a:buFont typeface="+mj-lt"/>
              <a:buAutoNum type="arabicPeriod"/>
              <a:tabLst>
                <a:tab pos="481013" algn="l"/>
              </a:tabLst>
            </a:pP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Способствовать формированию умений правильно действовать при обнаружении мины.</a:t>
            </a:r>
          </a:p>
        </p:txBody>
      </p:sp>
    </p:spTree>
    <p:extLst>
      <p:ext uri="{BB962C8B-B14F-4D97-AF65-F5344CB8AC3E}">
        <p14:creationId xmlns:p14="http://schemas.microsoft.com/office/powerpoint/2010/main" val="293055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uiExpan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18"/>
          <p:cNvSpPr/>
          <p:nvPr/>
        </p:nvSpPr>
        <p:spPr>
          <a:xfrm>
            <a:off x="15374" y="0"/>
            <a:ext cx="2299201" cy="6899275"/>
          </a:xfrm>
          <a:prstGeom prst="rect">
            <a:avLst/>
          </a:prstGeom>
          <a:solidFill>
            <a:srgbClr val="008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329948" y="147578"/>
            <a:ext cx="677855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000" b="1" i="1" dirty="0"/>
              <a:t>Существует тип мин, которые переводятся в боевое положение, когда вы наступаете на них, а взрываются только тогда, когда вы убираете ногу. Это дает вам время найти тяжелый предмет, чтобы разместить его на мине и таким образом вы можете освободить ногу и избежать подрыва.</a:t>
            </a:r>
            <a:endParaRPr kumimoji="0" lang="uk-UA" sz="2000" b="1" i="1" dirty="0">
              <a:solidFill>
                <a:srgbClr val="406CA4"/>
              </a:solidFill>
            </a:endParaRP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2386087" y="5867947"/>
            <a:ext cx="1393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kumimoji="0" lang="ru-RU" sz="2000" b="1" dirty="0"/>
              <a:t>ПРАВДА</a:t>
            </a:r>
            <a:r>
              <a:rPr kumimoji="0" lang="en-US" sz="2000" b="1" dirty="0"/>
              <a:t>:</a:t>
            </a:r>
            <a:endParaRPr kumimoji="0" lang="uk-UA" sz="2000" b="1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3082999" y="5867947"/>
            <a:ext cx="42484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Это происходит только в кино.</a:t>
            </a:r>
            <a:endParaRPr kumimoji="0" lang="uk-UA" sz="2000" b="1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0873" y="4908617"/>
            <a:ext cx="1665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>
                <a:solidFill>
                  <a:srgbClr val="008000"/>
                </a:solidFill>
              </a:rPr>
              <a:t>ПРАВДА</a:t>
            </a:r>
            <a:endParaRPr kumimoji="0" lang="uk-UA" sz="3200" b="1" dirty="0">
              <a:solidFill>
                <a:srgbClr val="008000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335606" y="4931483"/>
            <a:ext cx="12809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>
                <a:solidFill>
                  <a:srgbClr val="B30000"/>
                </a:solidFill>
              </a:rPr>
              <a:t>ЛОЖЬ</a:t>
            </a:r>
            <a:endParaRPr kumimoji="0" lang="uk-UA" sz="3200" b="1" dirty="0">
              <a:solidFill>
                <a:srgbClr val="B30000"/>
              </a:solidFill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363291" y="4886883"/>
            <a:ext cx="8595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/>
              <a:t>или</a:t>
            </a:r>
            <a:endParaRPr kumimoji="0" lang="uk-UA" sz="3200" b="1" dirty="0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898329" y="4746473"/>
            <a:ext cx="203510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5400" b="1" dirty="0">
                <a:solidFill>
                  <a:srgbClr val="B30000"/>
                </a:solidFill>
              </a:rPr>
              <a:t>ЛОЖЬ</a:t>
            </a:r>
            <a:endParaRPr kumimoji="0" lang="uk-UA" sz="5400" b="1" dirty="0">
              <a:solidFill>
                <a:srgbClr val="B30000"/>
              </a:solidFill>
            </a:endParaRPr>
          </a:p>
        </p:txBody>
      </p:sp>
      <p:sp>
        <p:nvSpPr>
          <p:cNvPr id="28686" name="Прямоугольник 23"/>
          <p:cNvSpPr>
            <a:spLocks noChangeArrowheads="1"/>
          </p:cNvSpPr>
          <p:nvPr/>
        </p:nvSpPr>
        <p:spPr bwMode="auto">
          <a:xfrm>
            <a:off x="0" y="2949575"/>
            <a:ext cx="2314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FF"/>
                </a:solidFill>
              </a:rPr>
              <a:t>ВОПРОС</a:t>
            </a:r>
            <a:r>
              <a:rPr kumimoji="0" lang="en-US" sz="2400" b="1" dirty="0">
                <a:solidFill>
                  <a:srgbClr val="FFFFFF"/>
                </a:solidFill>
              </a:rPr>
              <a:t> </a:t>
            </a:r>
            <a:r>
              <a:rPr kumimoji="0" lang="ru-RU" sz="2400" b="1" dirty="0">
                <a:solidFill>
                  <a:srgbClr val="FFFFFF"/>
                </a:solidFill>
              </a:rPr>
              <a:t>№ </a:t>
            </a:r>
            <a:r>
              <a:rPr kumimoji="0" lang="en-US" sz="2400" b="1" dirty="0">
                <a:solidFill>
                  <a:srgbClr val="FFFFFF"/>
                </a:solidFill>
              </a:rPr>
              <a:t>1</a:t>
            </a:r>
            <a:endParaRPr kumimoji="0" lang="uk-UA" sz="2400" b="1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0AAD42-F675-C846-82DB-B1DE7D395E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3" r="5048" b="9929"/>
          <a:stretch/>
        </p:blipFill>
        <p:spPr>
          <a:xfrm>
            <a:off x="3599708" y="2021310"/>
            <a:ext cx="4239034" cy="28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5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275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1075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75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1" grpId="0"/>
      <p:bldP spid="3" grpId="0"/>
      <p:bldP spid="22" grpId="0"/>
      <p:bldP spid="23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18"/>
          <p:cNvSpPr/>
          <p:nvPr/>
        </p:nvSpPr>
        <p:spPr>
          <a:xfrm>
            <a:off x="0" y="-41275"/>
            <a:ext cx="2309813" cy="6899275"/>
          </a:xfrm>
          <a:prstGeom prst="rect">
            <a:avLst/>
          </a:prstGeom>
          <a:solidFill>
            <a:srgbClr val="008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2321304" y="75942"/>
            <a:ext cx="682269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Если вы знаете заминированный район по которому люди уже неоднократно ходили, вы также можете спокойно ходить по нему, ведь если ничего не произошло в первый раз ничего не случиться позже.</a:t>
            </a:r>
            <a:endParaRPr kumimoji="0" lang="uk-UA" sz="2000" b="1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321304" y="5351299"/>
            <a:ext cx="11705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kumimoji="0" lang="ru-RU" b="1" dirty="0"/>
              <a:t>ПРАВДА</a:t>
            </a:r>
            <a:r>
              <a:rPr kumimoji="0" lang="en-US" b="1" dirty="0"/>
              <a:t>:</a:t>
            </a:r>
            <a:endParaRPr kumimoji="0" lang="uk-UA" b="1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3275856" y="5359400"/>
            <a:ext cx="586814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Со временем, почва может уплотняться (особенно в процессе замораживания/оттаивания или наводнения). Поэтому чувствительность мин может измениться и при таких условиях люди могут пройтись много раз, чтобы активировать мину.</a:t>
            </a:r>
            <a:endParaRPr kumimoji="0" lang="uk-UA" b="1" dirty="0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116263" y="4711700"/>
            <a:ext cx="1665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>
                <a:solidFill>
                  <a:srgbClr val="008000"/>
                </a:solidFill>
              </a:rPr>
              <a:t>ПРАВДА</a:t>
            </a:r>
            <a:endParaRPr kumimoji="0" lang="uk-UA" sz="3200" b="1">
              <a:solidFill>
                <a:srgbClr val="008000"/>
              </a:solidFill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242175" y="4706938"/>
            <a:ext cx="12809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>
                <a:solidFill>
                  <a:srgbClr val="B30000"/>
                </a:solidFill>
              </a:rPr>
              <a:t>ЛОЖЬ</a:t>
            </a:r>
            <a:endParaRPr kumimoji="0" lang="uk-UA" sz="3200" b="1" dirty="0">
              <a:solidFill>
                <a:srgbClr val="B30000"/>
              </a:solidFill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697538" y="4711700"/>
            <a:ext cx="8595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/>
              <a:t>или</a:t>
            </a:r>
            <a:endParaRPr kumimoji="0" lang="uk-UA" sz="3200" b="1" dirty="0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023002" y="4510627"/>
            <a:ext cx="203510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5400" b="1" dirty="0">
                <a:solidFill>
                  <a:srgbClr val="B30000"/>
                </a:solidFill>
              </a:rPr>
              <a:t>ЛОЖЬ</a:t>
            </a:r>
            <a:endParaRPr kumimoji="0" lang="uk-UA" sz="5400" b="1" dirty="0">
              <a:solidFill>
                <a:srgbClr val="B30000"/>
              </a:solidFill>
            </a:endParaRPr>
          </a:p>
        </p:txBody>
      </p:sp>
      <p:sp>
        <p:nvSpPr>
          <p:cNvPr id="29710" name="Прямоугольник 28"/>
          <p:cNvSpPr>
            <a:spLocks noChangeArrowheads="1"/>
          </p:cNvSpPr>
          <p:nvPr/>
        </p:nvSpPr>
        <p:spPr bwMode="auto">
          <a:xfrm>
            <a:off x="0" y="2949575"/>
            <a:ext cx="2309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0" lang="ru-RU" sz="2400" b="1" dirty="0">
                <a:solidFill>
                  <a:srgbClr val="FFFFFF"/>
                </a:solidFill>
              </a:rPr>
              <a:t>ВОПРОС</a:t>
            </a:r>
            <a:r>
              <a:rPr kumimoji="0" lang="en-US" sz="2400" b="1" dirty="0">
                <a:solidFill>
                  <a:srgbClr val="FFFFFF"/>
                </a:solidFill>
              </a:rPr>
              <a:t> </a:t>
            </a:r>
            <a:r>
              <a:rPr kumimoji="0" lang="ru-RU" sz="2400" b="1" dirty="0">
                <a:solidFill>
                  <a:srgbClr val="FFFFFF"/>
                </a:solidFill>
              </a:rPr>
              <a:t>№ 2</a:t>
            </a:r>
            <a:endParaRPr kumimoji="0" lang="uk-UA" sz="2400" b="1" dirty="0">
              <a:solidFill>
                <a:srgbClr val="FFFF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9C909B-B1C7-E343-A8F6-35F5DA844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384" y="1345162"/>
            <a:ext cx="5024032" cy="33371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D2E47A-E22D-724E-BE22-AF84DE562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373" b="99254" l="9043" r="89894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576" y="-6939"/>
            <a:ext cx="11938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88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6 0.08079 L 0.50955 0.39791 " pathEditMode="relative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70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withGroup">
                            <p:stCondLst>
                              <p:cond delay="16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3" grpId="0"/>
      <p:bldP spid="24" grpId="0"/>
      <p:bldP spid="25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18"/>
          <p:cNvSpPr/>
          <p:nvPr/>
        </p:nvSpPr>
        <p:spPr>
          <a:xfrm>
            <a:off x="0" y="-38100"/>
            <a:ext cx="2305050" cy="6899275"/>
          </a:xfrm>
          <a:prstGeom prst="rect">
            <a:avLst/>
          </a:prstGeom>
          <a:solidFill>
            <a:srgbClr val="008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235152" y="11169"/>
            <a:ext cx="680345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Один из способов, чтобы избежать травм в опасной зоне, нужно как можно скорее бежать или уезжать. Если вы бежите или едете очень быстро, вы сможете избежать распространения взрывной волны в то время, когда мина взорвется.</a:t>
            </a:r>
            <a:endParaRPr kumimoji="0" lang="uk-UA" sz="2000" b="1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2842079" y="5733256"/>
            <a:ext cx="13922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kumimoji="0" lang="ru-RU" sz="2000" b="1" dirty="0"/>
              <a:t>ПРАВДА</a:t>
            </a:r>
            <a:r>
              <a:rPr kumimoji="0" lang="en-US" sz="2000" b="1" dirty="0"/>
              <a:t>:</a:t>
            </a:r>
            <a:endParaRPr kumimoji="0" lang="uk-UA" sz="2000" b="1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3851920" y="5733256"/>
            <a:ext cx="48965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Вы не можете опередить взрыв мины.</a:t>
            </a:r>
            <a:endParaRPr kumimoji="0" lang="uk-UA" sz="2000" b="1" dirty="0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569028" y="4751388"/>
            <a:ext cx="1665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>
                <a:solidFill>
                  <a:srgbClr val="008000"/>
                </a:solidFill>
              </a:rPr>
              <a:t>ПРАВДА</a:t>
            </a:r>
            <a:endParaRPr kumimoji="0" lang="uk-UA" sz="3200" b="1" dirty="0">
              <a:solidFill>
                <a:srgbClr val="008000"/>
              </a:solidFill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301123" y="4811714"/>
            <a:ext cx="12809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>
                <a:solidFill>
                  <a:srgbClr val="B30000"/>
                </a:solidFill>
              </a:rPr>
              <a:t>ЛОЖЬ</a:t>
            </a:r>
            <a:endParaRPr kumimoji="0" lang="uk-UA" sz="3200" b="1" dirty="0">
              <a:solidFill>
                <a:srgbClr val="B30000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337954" y="4678978"/>
            <a:ext cx="8595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/>
              <a:t>или</a:t>
            </a:r>
            <a:endParaRPr kumimoji="0" lang="uk-UA" sz="3200" b="1" dirty="0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788024" y="4611092"/>
            <a:ext cx="203510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5400" b="1" dirty="0">
                <a:solidFill>
                  <a:srgbClr val="B30000"/>
                </a:solidFill>
              </a:rPr>
              <a:t>ЛОЖЬ</a:t>
            </a:r>
            <a:endParaRPr kumimoji="0" lang="uk-UA" sz="5400" b="1" dirty="0">
              <a:solidFill>
                <a:srgbClr val="B30000"/>
              </a:solidFill>
            </a:endParaRPr>
          </a:p>
        </p:txBody>
      </p:sp>
      <p:sp>
        <p:nvSpPr>
          <p:cNvPr id="30734" name="Прямоугольник 22"/>
          <p:cNvSpPr>
            <a:spLocks noChangeArrowheads="1"/>
          </p:cNvSpPr>
          <p:nvPr/>
        </p:nvSpPr>
        <p:spPr bwMode="auto">
          <a:xfrm>
            <a:off x="0" y="2949575"/>
            <a:ext cx="226774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0" lang="ru-RU" sz="2400" b="1" dirty="0">
                <a:solidFill>
                  <a:srgbClr val="FFFFFF"/>
                </a:solidFill>
              </a:rPr>
              <a:t>ВОПРОС</a:t>
            </a:r>
            <a:r>
              <a:rPr kumimoji="0" lang="en-US" sz="2400" b="1" dirty="0">
                <a:solidFill>
                  <a:srgbClr val="FFFFFF"/>
                </a:solidFill>
              </a:rPr>
              <a:t> </a:t>
            </a:r>
            <a:r>
              <a:rPr kumimoji="0" lang="ru-RU" sz="2400" b="1" dirty="0">
                <a:solidFill>
                  <a:srgbClr val="FFFFFF"/>
                </a:solidFill>
              </a:rPr>
              <a:t>№ </a:t>
            </a:r>
            <a:r>
              <a:rPr kumimoji="0" lang="en-US" sz="2400" b="1" dirty="0">
                <a:solidFill>
                  <a:srgbClr val="FFFFFF"/>
                </a:solidFill>
              </a:rPr>
              <a:t>3</a:t>
            </a:r>
            <a:endParaRPr kumimoji="0" lang="uk-UA" sz="2400" b="1" dirty="0">
              <a:solidFill>
                <a:srgbClr val="FFFFFF"/>
              </a:solidFill>
            </a:endParaRPr>
          </a:p>
        </p:txBody>
      </p:sp>
      <p:pic>
        <p:nvPicPr>
          <p:cNvPr id="6" name="teletubbies-dipsy.mp4">
            <a:hlinkClick r:id="" action="ppaction://media"/>
            <a:extLst>
              <a:ext uri="{FF2B5EF4-FFF2-40B4-BE49-F238E27FC236}">
                <a16:creationId xmlns:a16="http://schemas.microsoft.com/office/drawing/2014/main" id="{4E017582-1C95-BE4B-8B54-35D0CD5856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68626" y="1557027"/>
            <a:ext cx="4536504" cy="323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7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4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54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withGroup">
                            <p:stCondLst>
                              <p:cond delay="134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4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41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25" grpId="0"/>
      <p:bldP spid="26" grpId="0"/>
      <p:bldP spid="27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18"/>
          <p:cNvSpPr/>
          <p:nvPr/>
        </p:nvSpPr>
        <p:spPr>
          <a:xfrm>
            <a:off x="0" y="-41275"/>
            <a:ext cx="2317750" cy="6899275"/>
          </a:xfrm>
          <a:prstGeom prst="rect">
            <a:avLst/>
          </a:prstGeom>
          <a:solidFill>
            <a:srgbClr val="008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317750" y="174597"/>
            <a:ext cx="675322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К счастью мины имеют не очень долгий срок хранения и через несколько лет в земле они, как правило, ржавеют и выходят из строя.</a:t>
            </a:r>
            <a:endParaRPr kumimoji="0" lang="uk-UA" sz="2000" b="1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2451996" y="5904478"/>
            <a:ext cx="1392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kumimoji="0" lang="ru-RU" sz="2000" b="1" dirty="0"/>
              <a:t>ПРАВДА</a:t>
            </a:r>
            <a:r>
              <a:rPr kumimoji="0" lang="en-US" sz="2000" b="1" dirty="0"/>
              <a:t>:</a:t>
            </a:r>
            <a:endParaRPr kumimoji="0" lang="uk-UA" sz="2000" b="1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3499223" y="5769798"/>
            <a:ext cx="554461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Большинство мин остаются опасными на протяжении многих десятилетий. Многие сделаны из пластика и полностью водостойкие.</a:t>
            </a:r>
            <a:endParaRPr kumimoji="0" lang="uk-UA" sz="2000" b="1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987824" y="5088087"/>
            <a:ext cx="1665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>
                <a:solidFill>
                  <a:srgbClr val="008000"/>
                </a:solidFill>
              </a:rPr>
              <a:t>ПРАВДА</a:t>
            </a:r>
            <a:endParaRPr kumimoji="0" lang="uk-UA" sz="3200" b="1" dirty="0">
              <a:solidFill>
                <a:srgbClr val="008000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231063" y="5150426"/>
            <a:ext cx="12809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>
                <a:solidFill>
                  <a:srgbClr val="B30000"/>
                </a:solidFill>
              </a:rPr>
              <a:t>ЛОЖЬ</a:t>
            </a:r>
            <a:endParaRPr kumimoji="0" lang="uk-UA" sz="3200" b="1" dirty="0">
              <a:solidFill>
                <a:srgbClr val="B30000"/>
              </a:solidFill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330230" y="5058043"/>
            <a:ext cx="8595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/>
              <a:t>или</a:t>
            </a:r>
            <a:endParaRPr kumimoji="0" lang="uk-UA" sz="3200" b="1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895702" y="4888765"/>
            <a:ext cx="203510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5400" b="1" dirty="0">
                <a:solidFill>
                  <a:srgbClr val="B30000"/>
                </a:solidFill>
              </a:rPr>
              <a:t>ЛОЖЬ</a:t>
            </a:r>
            <a:endParaRPr kumimoji="0" lang="uk-UA" sz="5400" b="1" dirty="0">
              <a:solidFill>
                <a:srgbClr val="B30000"/>
              </a:solidFill>
            </a:endParaRPr>
          </a:p>
        </p:txBody>
      </p:sp>
      <p:sp>
        <p:nvSpPr>
          <p:cNvPr id="31758" name="Прямоугольник 27"/>
          <p:cNvSpPr>
            <a:spLocks noChangeArrowheads="1"/>
          </p:cNvSpPr>
          <p:nvPr/>
        </p:nvSpPr>
        <p:spPr bwMode="auto">
          <a:xfrm>
            <a:off x="0" y="2949575"/>
            <a:ext cx="2317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0" lang="ru-RU" sz="2400" b="1" dirty="0">
                <a:solidFill>
                  <a:srgbClr val="FFFFFF"/>
                </a:solidFill>
              </a:rPr>
              <a:t>ВОПРОС</a:t>
            </a:r>
            <a:r>
              <a:rPr kumimoji="0" lang="en-US" sz="2400" b="1" dirty="0">
                <a:solidFill>
                  <a:srgbClr val="FFFFFF"/>
                </a:solidFill>
              </a:rPr>
              <a:t> </a:t>
            </a:r>
            <a:r>
              <a:rPr kumimoji="0" lang="ru-RU" sz="2400" b="1" dirty="0">
                <a:solidFill>
                  <a:srgbClr val="FFFFFF"/>
                </a:solidFill>
              </a:rPr>
              <a:t>№ </a:t>
            </a:r>
            <a:r>
              <a:rPr kumimoji="0" lang="en-US" sz="2400" b="1" dirty="0">
                <a:solidFill>
                  <a:srgbClr val="FFFFFF"/>
                </a:solidFill>
              </a:rPr>
              <a:t>4</a:t>
            </a:r>
            <a:endParaRPr kumimoji="0" lang="uk-UA" sz="2400" b="1" dirty="0">
              <a:solidFill>
                <a:srgbClr val="FFFFF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CE5E05-CE6A-AE46-9BE4-89ACC40975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59"/>
          <a:stretch/>
        </p:blipFill>
        <p:spPr>
          <a:xfrm>
            <a:off x="3635896" y="1190260"/>
            <a:ext cx="4176464" cy="383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9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withGroup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1" grpId="0"/>
      <p:bldP spid="22" grpId="0"/>
      <p:bldP spid="23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18"/>
          <p:cNvSpPr/>
          <p:nvPr/>
        </p:nvSpPr>
        <p:spPr>
          <a:xfrm>
            <a:off x="0" y="-41275"/>
            <a:ext cx="2292350" cy="6899275"/>
          </a:xfrm>
          <a:prstGeom prst="rect">
            <a:avLst/>
          </a:prstGeom>
          <a:solidFill>
            <a:srgbClr val="008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411760" y="190256"/>
            <a:ext cx="66247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В детскую игрушку нельзя заложить бомбу.</a:t>
            </a:r>
            <a:endParaRPr kumimoji="0" lang="uk-UA" sz="2000" b="1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3347864" y="5592815"/>
            <a:ext cx="561662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Террористы могут заложить бомбу даже в детскую игрушку. </a:t>
            </a:r>
            <a:endParaRPr kumimoji="0" lang="uk-UA" sz="2000" b="1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2270769" y="5592815"/>
            <a:ext cx="12241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kumimoji="0" lang="ru-RU" sz="2000" b="1" dirty="0"/>
              <a:t>ПРАВДА</a:t>
            </a:r>
            <a:r>
              <a:rPr kumimoji="0" lang="en-US" sz="2000" b="1" dirty="0"/>
              <a:t>:</a:t>
            </a:r>
            <a:endParaRPr kumimoji="0" lang="uk-UA" sz="2000" b="1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662261" y="4694745"/>
            <a:ext cx="1665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>
                <a:solidFill>
                  <a:srgbClr val="008000"/>
                </a:solidFill>
              </a:rPr>
              <a:t>ПРАВДА</a:t>
            </a:r>
            <a:endParaRPr kumimoji="0" lang="uk-UA" sz="3200" b="1" dirty="0">
              <a:solidFill>
                <a:srgbClr val="008000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366000" y="4742571"/>
            <a:ext cx="12809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>
                <a:solidFill>
                  <a:srgbClr val="B30000"/>
                </a:solidFill>
              </a:rPr>
              <a:t>ЛОЖЬ</a:t>
            </a:r>
            <a:endParaRPr kumimoji="0" lang="uk-UA" sz="3200" b="1" dirty="0">
              <a:solidFill>
                <a:srgbClr val="B30000"/>
              </a:solidFill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294362" y="4638616"/>
            <a:ext cx="8595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3200" b="1" dirty="0"/>
              <a:t>или</a:t>
            </a:r>
            <a:endParaRPr kumimoji="0" lang="uk-UA" sz="3200" b="1" dirty="0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829220" y="4460875"/>
            <a:ext cx="203510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0" lang="ru-RU" sz="5400" b="1" dirty="0">
                <a:solidFill>
                  <a:srgbClr val="B30000"/>
                </a:solidFill>
              </a:rPr>
              <a:t>ЛОЖЬ</a:t>
            </a:r>
            <a:endParaRPr kumimoji="0" lang="uk-UA" sz="5400" b="1" dirty="0">
              <a:solidFill>
                <a:srgbClr val="B30000"/>
              </a:solidFill>
            </a:endParaRPr>
          </a:p>
        </p:txBody>
      </p:sp>
      <p:sp>
        <p:nvSpPr>
          <p:cNvPr id="32782" name="Прямоугольник 30"/>
          <p:cNvSpPr>
            <a:spLocks noChangeArrowheads="1"/>
          </p:cNvSpPr>
          <p:nvPr/>
        </p:nvSpPr>
        <p:spPr bwMode="auto">
          <a:xfrm>
            <a:off x="0" y="2949575"/>
            <a:ext cx="2292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0" lang="ru-RU" sz="2400" b="1" dirty="0">
                <a:solidFill>
                  <a:srgbClr val="FFFFFF"/>
                </a:solidFill>
              </a:rPr>
              <a:t>ВОПРОС</a:t>
            </a:r>
            <a:r>
              <a:rPr kumimoji="0" lang="en-US" sz="2400" b="1" dirty="0">
                <a:solidFill>
                  <a:srgbClr val="FFFFFF"/>
                </a:solidFill>
              </a:rPr>
              <a:t> </a:t>
            </a:r>
            <a:r>
              <a:rPr kumimoji="0" lang="ru-RU" sz="2400" b="1" dirty="0">
                <a:solidFill>
                  <a:srgbClr val="FFFFFF"/>
                </a:solidFill>
              </a:rPr>
              <a:t>№ </a:t>
            </a:r>
            <a:r>
              <a:rPr kumimoji="0" lang="en-US" sz="2400" b="1" dirty="0">
                <a:solidFill>
                  <a:srgbClr val="FFFFFF"/>
                </a:solidFill>
              </a:rPr>
              <a:t>5</a:t>
            </a:r>
            <a:endParaRPr kumimoji="0" lang="uk-UA" sz="2400" b="1" dirty="0">
              <a:solidFill>
                <a:srgbClr val="FFFF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4A1B78-85BA-F443-B5AC-A5898E095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25" b="9562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7864" y="315245"/>
            <a:ext cx="4461471" cy="446147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E2709D-4EBB-8E42-BCE9-EE0119968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313" b="99688" l="0" r="993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360" y="14593"/>
            <a:ext cx="1634385" cy="161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31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0.25278 4.07407E-6 C 0.36615 4.07407E-6 0.50573 0.08564 0.50573 0.15509 L 0.50573 0.31041 " pathEditMode="relative" rAng="0" ptsTypes="AAAA">
                                      <p:cBhvr>
                                        <p:cTn id="3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78" y="1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withGroup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8"/>
          <p:cNvSpPr/>
          <p:nvPr/>
        </p:nvSpPr>
        <p:spPr>
          <a:xfrm>
            <a:off x="0" y="-41275"/>
            <a:ext cx="2342102" cy="6899275"/>
          </a:xfrm>
          <a:prstGeom prst="rect">
            <a:avLst/>
          </a:prstGeom>
          <a:solidFill>
            <a:srgbClr val="008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1" b="96577" l="4658" r="950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7465">
            <a:off x="4519213" y="51252"/>
            <a:ext cx="1514475" cy="230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68" r="7971" b="2399"/>
          <a:stretch>
            <a:fillRect/>
          </a:stretch>
        </p:blipFill>
        <p:spPr bwMode="auto">
          <a:xfrm rot="-1047910">
            <a:off x="2595968" y="245779"/>
            <a:ext cx="1576388" cy="206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0627">
            <a:off x="2357545" y="2586097"/>
            <a:ext cx="2309812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000" b="87500" l="9524" r="939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15" r="55890"/>
          <a:stretch>
            <a:fillRect/>
          </a:stretch>
        </p:blipFill>
        <p:spPr bwMode="auto">
          <a:xfrm rot="6856071">
            <a:off x="6583891" y="2144716"/>
            <a:ext cx="2393512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098" b="84663" l="32000" r="66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14214" r="29733" b="7260"/>
          <a:stretch>
            <a:fillRect/>
          </a:stretch>
        </p:blipFill>
        <p:spPr bwMode="auto">
          <a:xfrm rot="-3960591">
            <a:off x="6758594" y="4444234"/>
            <a:ext cx="1900237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4" name="Прямоугольник 11"/>
          <p:cNvSpPr>
            <a:spLocks noChangeArrowheads="1"/>
          </p:cNvSpPr>
          <p:nvPr/>
        </p:nvSpPr>
        <p:spPr bwMode="auto">
          <a:xfrm>
            <a:off x="-896" y="2564904"/>
            <a:ext cx="2314579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 Narrow" pitchFamily="34" charset="0"/>
              </a:rPr>
              <a:t>Можете ли вы отличить опасный предмет от безопасного?</a:t>
            </a:r>
            <a:endParaRPr kumimoji="0" lang="uk-UA" sz="2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776303" y="3587379"/>
            <a:ext cx="14423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kumimoji="0" lang="ru-RU" sz="1400" b="1" dirty="0"/>
              <a:t>Ручные гранаты</a:t>
            </a:r>
            <a:endParaRPr kumimoji="0" lang="uk-UA" sz="1400" b="1" dirty="0"/>
          </a:p>
        </p:txBody>
      </p:sp>
      <p:sp>
        <p:nvSpPr>
          <p:cNvPr id="14" name="Штриховая стрелка вправо 13"/>
          <p:cNvSpPr>
            <a:spLocks/>
          </p:cNvSpPr>
          <p:nvPr/>
        </p:nvSpPr>
        <p:spPr bwMode="auto">
          <a:xfrm rot="2523158">
            <a:off x="5597412" y="4582426"/>
            <a:ext cx="1130300" cy="315913"/>
          </a:xfrm>
          <a:custGeom>
            <a:avLst/>
            <a:gdLst>
              <a:gd name="T0" fmla="*/ 0 w 1131562"/>
              <a:gd name="T1" fmla="*/ 79012 h 316046"/>
              <a:gd name="T2" fmla="*/ 9876 w 1131562"/>
              <a:gd name="T3" fmla="*/ 79012 h 316046"/>
              <a:gd name="T4" fmla="*/ 9876 w 1131562"/>
              <a:gd name="T5" fmla="*/ 237035 h 316046"/>
              <a:gd name="T6" fmla="*/ 0 w 1131562"/>
              <a:gd name="T7" fmla="*/ 237035 h 316046"/>
              <a:gd name="T8" fmla="*/ 0 w 1131562"/>
              <a:gd name="T9" fmla="*/ 79012 h 316046"/>
              <a:gd name="T10" fmla="*/ 19753 w 1131562"/>
              <a:gd name="T11" fmla="*/ 79012 h 316046"/>
              <a:gd name="T12" fmla="*/ 39506 w 1131562"/>
              <a:gd name="T13" fmla="*/ 79012 h 316046"/>
              <a:gd name="T14" fmla="*/ 39506 w 1131562"/>
              <a:gd name="T15" fmla="*/ 237035 h 316046"/>
              <a:gd name="T16" fmla="*/ 19753 w 1131562"/>
              <a:gd name="T17" fmla="*/ 237035 h 316046"/>
              <a:gd name="T18" fmla="*/ 19753 w 1131562"/>
              <a:gd name="T19" fmla="*/ 79012 h 316046"/>
              <a:gd name="T20" fmla="*/ 49382 w 1131562"/>
              <a:gd name="T21" fmla="*/ 79012 h 316046"/>
              <a:gd name="T22" fmla="*/ 973539 w 1131562"/>
              <a:gd name="T23" fmla="*/ 79012 h 316046"/>
              <a:gd name="T24" fmla="*/ 973539 w 1131562"/>
              <a:gd name="T25" fmla="*/ 0 h 316046"/>
              <a:gd name="T26" fmla="*/ 1131562 w 1131562"/>
              <a:gd name="T27" fmla="*/ 158023 h 316046"/>
              <a:gd name="T28" fmla="*/ 973539 w 1131562"/>
              <a:gd name="T29" fmla="*/ 316046 h 316046"/>
              <a:gd name="T30" fmla="*/ 973539 w 1131562"/>
              <a:gd name="T31" fmla="*/ 237035 h 316046"/>
              <a:gd name="T32" fmla="*/ 49382 w 1131562"/>
              <a:gd name="T33" fmla="*/ 237035 h 316046"/>
              <a:gd name="T34" fmla="*/ 49382 w 1131562"/>
              <a:gd name="T35" fmla="*/ 79012 h 31604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131562" h="316046">
                <a:moveTo>
                  <a:pt x="0" y="79012"/>
                </a:moveTo>
                <a:lnTo>
                  <a:pt x="9876" y="79012"/>
                </a:lnTo>
                <a:lnTo>
                  <a:pt x="9876" y="237035"/>
                </a:lnTo>
                <a:lnTo>
                  <a:pt x="0" y="237035"/>
                </a:lnTo>
                <a:lnTo>
                  <a:pt x="0" y="79012"/>
                </a:lnTo>
                <a:close/>
                <a:moveTo>
                  <a:pt x="19753" y="79012"/>
                </a:moveTo>
                <a:lnTo>
                  <a:pt x="39506" y="79012"/>
                </a:lnTo>
                <a:lnTo>
                  <a:pt x="39506" y="237035"/>
                </a:lnTo>
                <a:lnTo>
                  <a:pt x="19753" y="237035"/>
                </a:lnTo>
                <a:lnTo>
                  <a:pt x="19753" y="79012"/>
                </a:lnTo>
                <a:close/>
                <a:moveTo>
                  <a:pt x="49382" y="79012"/>
                </a:moveTo>
                <a:lnTo>
                  <a:pt x="973539" y="79012"/>
                </a:lnTo>
                <a:lnTo>
                  <a:pt x="973539" y="0"/>
                </a:lnTo>
                <a:lnTo>
                  <a:pt x="1131562" y="158023"/>
                </a:lnTo>
                <a:lnTo>
                  <a:pt x="973539" y="316046"/>
                </a:lnTo>
                <a:lnTo>
                  <a:pt x="973539" y="237035"/>
                </a:lnTo>
                <a:lnTo>
                  <a:pt x="49382" y="237035"/>
                </a:lnTo>
                <a:lnTo>
                  <a:pt x="49382" y="79012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rgbClr val="4A7EBB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GB"/>
          </a:p>
        </p:txBody>
      </p:sp>
      <p:sp>
        <p:nvSpPr>
          <p:cNvPr id="19" name="Штриховая стрелка вправо 18"/>
          <p:cNvSpPr>
            <a:spLocks/>
          </p:cNvSpPr>
          <p:nvPr/>
        </p:nvSpPr>
        <p:spPr bwMode="auto">
          <a:xfrm>
            <a:off x="5742202" y="3181306"/>
            <a:ext cx="993775" cy="315913"/>
          </a:xfrm>
          <a:custGeom>
            <a:avLst/>
            <a:gdLst>
              <a:gd name="T0" fmla="*/ 0 w 993947"/>
              <a:gd name="T1" fmla="*/ 79012 h 316046"/>
              <a:gd name="T2" fmla="*/ 9876 w 993947"/>
              <a:gd name="T3" fmla="*/ 79012 h 316046"/>
              <a:gd name="T4" fmla="*/ 9876 w 993947"/>
              <a:gd name="T5" fmla="*/ 237035 h 316046"/>
              <a:gd name="T6" fmla="*/ 0 w 993947"/>
              <a:gd name="T7" fmla="*/ 237035 h 316046"/>
              <a:gd name="T8" fmla="*/ 0 w 993947"/>
              <a:gd name="T9" fmla="*/ 79012 h 316046"/>
              <a:gd name="T10" fmla="*/ 19753 w 993947"/>
              <a:gd name="T11" fmla="*/ 79012 h 316046"/>
              <a:gd name="T12" fmla="*/ 39506 w 993947"/>
              <a:gd name="T13" fmla="*/ 79012 h 316046"/>
              <a:gd name="T14" fmla="*/ 39506 w 993947"/>
              <a:gd name="T15" fmla="*/ 237035 h 316046"/>
              <a:gd name="T16" fmla="*/ 19753 w 993947"/>
              <a:gd name="T17" fmla="*/ 237035 h 316046"/>
              <a:gd name="T18" fmla="*/ 19753 w 993947"/>
              <a:gd name="T19" fmla="*/ 79012 h 316046"/>
              <a:gd name="T20" fmla="*/ 49382 w 993947"/>
              <a:gd name="T21" fmla="*/ 79012 h 316046"/>
              <a:gd name="T22" fmla="*/ 835924 w 993947"/>
              <a:gd name="T23" fmla="*/ 79012 h 316046"/>
              <a:gd name="T24" fmla="*/ 835924 w 993947"/>
              <a:gd name="T25" fmla="*/ 0 h 316046"/>
              <a:gd name="T26" fmla="*/ 993947 w 993947"/>
              <a:gd name="T27" fmla="*/ 158023 h 316046"/>
              <a:gd name="T28" fmla="*/ 835924 w 993947"/>
              <a:gd name="T29" fmla="*/ 316046 h 316046"/>
              <a:gd name="T30" fmla="*/ 835924 w 993947"/>
              <a:gd name="T31" fmla="*/ 237035 h 316046"/>
              <a:gd name="T32" fmla="*/ 49382 w 993947"/>
              <a:gd name="T33" fmla="*/ 237035 h 316046"/>
              <a:gd name="T34" fmla="*/ 49382 w 993947"/>
              <a:gd name="T35" fmla="*/ 79012 h 31604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993947" h="316046">
                <a:moveTo>
                  <a:pt x="0" y="79012"/>
                </a:moveTo>
                <a:lnTo>
                  <a:pt x="9876" y="79012"/>
                </a:lnTo>
                <a:lnTo>
                  <a:pt x="9876" y="237035"/>
                </a:lnTo>
                <a:lnTo>
                  <a:pt x="0" y="237035"/>
                </a:lnTo>
                <a:lnTo>
                  <a:pt x="0" y="79012"/>
                </a:lnTo>
                <a:close/>
                <a:moveTo>
                  <a:pt x="19753" y="79012"/>
                </a:moveTo>
                <a:lnTo>
                  <a:pt x="39506" y="79012"/>
                </a:lnTo>
                <a:lnTo>
                  <a:pt x="39506" y="237035"/>
                </a:lnTo>
                <a:lnTo>
                  <a:pt x="19753" y="237035"/>
                </a:lnTo>
                <a:lnTo>
                  <a:pt x="19753" y="79012"/>
                </a:lnTo>
                <a:close/>
                <a:moveTo>
                  <a:pt x="49382" y="79012"/>
                </a:moveTo>
                <a:lnTo>
                  <a:pt x="835924" y="79012"/>
                </a:lnTo>
                <a:lnTo>
                  <a:pt x="835924" y="0"/>
                </a:lnTo>
                <a:lnTo>
                  <a:pt x="993947" y="158023"/>
                </a:lnTo>
                <a:lnTo>
                  <a:pt x="835924" y="316046"/>
                </a:lnTo>
                <a:lnTo>
                  <a:pt x="835924" y="237035"/>
                </a:lnTo>
                <a:lnTo>
                  <a:pt x="49382" y="237035"/>
                </a:lnTo>
                <a:lnTo>
                  <a:pt x="49382" y="79012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rgbClr val="4A7EBB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GB"/>
          </a:p>
        </p:txBody>
      </p:sp>
      <p:sp>
        <p:nvSpPr>
          <p:cNvPr id="20" name="Штриховая стрелка вправо 19"/>
          <p:cNvSpPr>
            <a:spLocks/>
          </p:cNvSpPr>
          <p:nvPr/>
        </p:nvSpPr>
        <p:spPr bwMode="auto">
          <a:xfrm rot="-7960128">
            <a:off x="3760459" y="2479573"/>
            <a:ext cx="1131888" cy="315913"/>
          </a:xfrm>
          <a:custGeom>
            <a:avLst/>
            <a:gdLst>
              <a:gd name="T0" fmla="*/ 0 w 1131562"/>
              <a:gd name="T1" fmla="*/ 79012 h 316046"/>
              <a:gd name="T2" fmla="*/ 9876 w 1131562"/>
              <a:gd name="T3" fmla="*/ 79012 h 316046"/>
              <a:gd name="T4" fmla="*/ 9876 w 1131562"/>
              <a:gd name="T5" fmla="*/ 237035 h 316046"/>
              <a:gd name="T6" fmla="*/ 0 w 1131562"/>
              <a:gd name="T7" fmla="*/ 237035 h 316046"/>
              <a:gd name="T8" fmla="*/ 0 w 1131562"/>
              <a:gd name="T9" fmla="*/ 79012 h 316046"/>
              <a:gd name="T10" fmla="*/ 19753 w 1131562"/>
              <a:gd name="T11" fmla="*/ 79012 h 316046"/>
              <a:gd name="T12" fmla="*/ 39506 w 1131562"/>
              <a:gd name="T13" fmla="*/ 79012 h 316046"/>
              <a:gd name="T14" fmla="*/ 39506 w 1131562"/>
              <a:gd name="T15" fmla="*/ 237035 h 316046"/>
              <a:gd name="T16" fmla="*/ 19753 w 1131562"/>
              <a:gd name="T17" fmla="*/ 237035 h 316046"/>
              <a:gd name="T18" fmla="*/ 19753 w 1131562"/>
              <a:gd name="T19" fmla="*/ 79012 h 316046"/>
              <a:gd name="T20" fmla="*/ 49382 w 1131562"/>
              <a:gd name="T21" fmla="*/ 79012 h 316046"/>
              <a:gd name="T22" fmla="*/ 973539 w 1131562"/>
              <a:gd name="T23" fmla="*/ 79012 h 316046"/>
              <a:gd name="T24" fmla="*/ 973539 w 1131562"/>
              <a:gd name="T25" fmla="*/ 0 h 316046"/>
              <a:gd name="T26" fmla="*/ 1131562 w 1131562"/>
              <a:gd name="T27" fmla="*/ 158023 h 316046"/>
              <a:gd name="T28" fmla="*/ 973539 w 1131562"/>
              <a:gd name="T29" fmla="*/ 316046 h 316046"/>
              <a:gd name="T30" fmla="*/ 973539 w 1131562"/>
              <a:gd name="T31" fmla="*/ 237035 h 316046"/>
              <a:gd name="T32" fmla="*/ 49382 w 1131562"/>
              <a:gd name="T33" fmla="*/ 237035 h 316046"/>
              <a:gd name="T34" fmla="*/ 49382 w 1131562"/>
              <a:gd name="T35" fmla="*/ 79012 h 31604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131562" h="316046">
                <a:moveTo>
                  <a:pt x="0" y="79012"/>
                </a:moveTo>
                <a:lnTo>
                  <a:pt x="9876" y="79012"/>
                </a:lnTo>
                <a:lnTo>
                  <a:pt x="9876" y="237035"/>
                </a:lnTo>
                <a:lnTo>
                  <a:pt x="0" y="237035"/>
                </a:lnTo>
                <a:lnTo>
                  <a:pt x="0" y="79012"/>
                </a:lnTo>
                <a:close/>
                <a:moveTo>
                  <a:pt x="19753" y="79012"/>
                </a:moveTo>
                <a:lnTo>
                  <a:pt x="39506" y="79012"/>
                </a:lnTo>
                <a:lnTo>
                  <a:pt x="39506" y="237035"/>
                </a:lnTo>
                <a:lnTo>
                  <a:pt x="19753" y="237035"/>
                </a:lnTo>
                <a:lnTo>
                  <a:pt x="19753" y="79012"/>
                </a:lnTo>
                <a:close/>
                <a:moveTo>
                  <a:pt x="49382" y="79012"/>
                </a:moveTo>
                <a:lnTo>
                  <a:pt x="973539" y="79012"/>
                </a:lnTo>
                <a:lnTo>
                  <a:pt x="973539" y="0"/>
                </a:lnTo>
                <a:lnTo>
                  <a:pt x="1131562" y="158023"/>
                </a:lnTo>
                <a:lnTo>
                  <a:pt x="973539" y="316046"/>
                </a:lnTo>
                <a:lnTo>
                  <a:pt x="973539" y="237035"/>
                </a:lnTo>
                <a:lnTo>
                  <a:pt x="49382" y="237035"/>
                </a:lnTo>
                <a:lnTo>
                  <a:pt x="49382" y="79012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rgbClr val="4A7EBB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GB"/>
          </a:p>
        </p:txBody>
      </p:sp>
      <p:pic>
        <p:nvPicPr>
          <p:cNvPr id="24" name="Изображение 4">
            <a:extLst>
              <a:ext uri="{FF2B5EF4-FFF2-40B4-BE49-F238E27FC236}">
                <a16:creationId xmlns:a16="http://schemas.microsoft.com/office/drawing/2014/main" id="{B598107A-9321-224D-A41C-2F47DE17FD8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4401" b="95844" l="5714" r="957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7722">
            <a:off x="6091918" y="1065"/>
            <a:ext cx="1600200" cy="2338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Изображение 8">
            <a:extLst>
              <a:ext uri="{FF2B5EF4-FFF2-40B4-BE49-F238E27FC236}">
                <a16:creationId xmlns:a16="http://schemas.microsoft.com/office/drawing/2014/main" id="{02F359D9-AC21-B142-8B22-7BE140DF43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67" t="38834" b="11000"/>
          <a:stretch>
            <a:fillRect/>
          </a:stretch>
        </p:blipFill>
        <p:spPr bwMode="auto">
          <a:xfrm rot="7837587">
            <a:off x="2963965" y="5121889"/>
            <a:ext cx="2073275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Штриховая стрелка вправо 13">
            <a:extLst>
              <a:ext uri="{FF2B5EF4-FFF2-40B4-BE49-F238E27FC236}">
                <a16:creationId xmlns:a16="http://schemas.microsoft.com/office/drawing/2014/main" id="{BCDD1D9D-1EAA-9844-A7B3-10972E864317}"/>
              </a:ext>
            </a:extLst>
          </p:cNvPr>
          <p:cNvSpPr>
            <a:spLocks/>
          </p:cNvSpPr>
          <p:nvPr/>
        </p:nvSpPr>
        <p:spPr bwMode="auto">
          <a:xfrm rot="7314929">
            <a:off x="4519545" y="4395067"/>
            <a:ext cx="1130300" cy="315913"/>
          </a:xfrm>
          <a:custGeom>
            <a:avLst/>
            <a:gdLst>
              <a:gd name="T0" fmla="*/ 0 w 1131562"/>
              <a:gd name="T1" fmla="*/ 79012 h 316046"/>
              <a:gd name="T2" fmla="*/ 9876 w 1131562"/>
              <a:gd name="T3" fmla="*/ 79012 h 316046"/>
              <a:gd name="T4" fmla="*/ 9876 w 1131562"/>
              <a:gd name="T5" fmla="*/ 237035 h 316046"/>
              <a:gd name="T6" fmla="*/ 0 w 1131562"/>
              <a:gd name="T7" fmla="*/ 237035 h 316046"/>
              <a:gd name="T8" fmla="*/ 0 w 1131562"/>
              <a:gd name="T9" fmla="*/ 79012 h 316046"/>
              <a:gd name="T10" fmla="*/ 19753 w 1131562"/>
              <a:gd name="T11" fmla="*/ 79012 h 316046"/>
              <a:gd name="T12" fmla="*/ 39506 w 1131562"/>
              <a:gd name="T13" fmla="*/ 79012 h 316046"/>
              <a:gd name="T14" fmla="*/ 39506 w 1131562"/>
              <a:gd name="T15" fmla="*/ 237035 h 316046"/>
              <a:gd name="T16" fmla="*/ 19753 w 1131562"/>
              <a:gd name="T17" fmla="*/ 237035 h 316046"/>
              <a:gd name="T18" fmla="*/ 19753 w 1131562"/>
              <a:gd name="T19" fmla="*/ 79012 h 316046"/>
              <a:gd name="T20" fmla="*/ 49382 w 1131562"/>
              <a:gd name="T21" fmla="*/ 79012 h 316046"/>
              <a:gd name="T22" fmla="*/ 973539 w 1131562"/>
              <a:gd name="T23" fmla="*/ 79012 h 316046"/>
              <a:gd name="T24" fmla="*/ 973539 w 1131562"/>
              <a:gd name="T25" fmla="*/ 0 h 316046"/>
              <a:gd name="T26" fmla="*/ 1131562 w 1131562"/>
              <a:gd name="T27" fmla="*/ 158023 h 316046"/>
              <a:gd name="T28" fmla="*/ 973539 w 1131562"/>
              <a:gd name="T29" fmla="*/ 316046 h 316046"/>
              <a:gd name="T30" fmla="*/ 973539 w 1131562"/>
              <a:gd name="T31" fmla="*/ 237035 h 316046"/>
              <a:gd name="T32" fmla="*/ 49382 w 1131562"/>
              <a:gd name="T33" fmla="*/ 237035 h 316046"/>
              <a:gd name="T34" fmla="*/ 49382 w 1131562"/>
              <a:gd name="T35" fmla="*/ 79012 h 31604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131562" h="316046">
                <a:moveTo>
                  <a:pt x="0" y="79012"/>
                </a:moveTo>
                <a:lnTo>
                  <a:pt x="9876" y="79012"/>
                </a:lnTo>
                <a:lnTo>
                  <a:pt x="9876" y="237035"/>
                </a:lnTo>
                <a:lnTo>
                  <a:pt x="0" y="237035"/>
                </a:lnTo>
                <a:lnTo>
                  <a:pt x="0" y="79012"/>
                </a:lnTo>
                <a:close/>
                <a:moveTo>
                  <a:pt x="19753" y="79012"/>
                </a:moveTo>
                <a:lnTo>
                  <a:pt x="39506" y="79012"/>
                </a:lnTo>
                <a:lnTo>
                  <a:pt x="39506" y="237035"/>
                </a:lnTo>
                <a:lnTo>
                  <a:pt x="19753" y="237035"/>
                </a:lnTo>
                <a:lnTo>
                  <a:pt x="19753" y="79012"/>
                </a:lnTo>
                <a:close/>
                <a:moveTo>
                  <a:pt x="49382" y="79012"/>
                </a:moveTo>
                <a:lnTo>
                  <a:pt x="973539" y="79012"/>
                </a:lnTo>
                <a:lnTo>
                  <a:pt x="973539" y="0"/>
                </a:lnTo>
                <a:lnTo>
                  <a:pt x="1131562" y="158023"/>
                </a:lnTo>
                <a:lnTo>
                  <a:pt x="973539" y="316046"/>
                </a:lnTo>
                <a:lnTo>
                  <a:pt x="973539" y="237035"/>
                </a:lnTo>
                <a:lnTo>
                  <a:pt x="49382" y="237035"/>
                </a:lnTo>
                <a:lnTo>
                  <a:pt x="49382" y="79012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rgbClr val="4A7EBB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7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https://avatars.mds.yandex.net/i?id=001b03dc37004ceb6ac4ba61b89fb0a8-2286743-images-thumbs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avatars.mds.yandex.net/i?id=001b03dc37004ceb6ac4ba61b89fb0a8-2286743-images-thumbs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B98F94-DAB1-E948-8335-ADF088EF7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79450"/>
            <a:ext cx="8839200" cy="54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7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https://avatars.mds.yandex.net/i?id=001b03dc37004ceb6ac4ba61b89fb0a8-2286743-images-thumbs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avatars.mds.yandex.net/i?id=001b03dc37004ceb6ac4ba61b89fb0a8-2286743-images-thumbs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C3ED1E6-A5DD-AA44-A7E7-F0F160554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33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7000">
        <p14:flip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07504" y="103257"/>
            <a:ext cx="89289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При обнаружении мины или бомбы надо поступить так…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288291-3494-864E-86EB-91DA9E3B0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188105"/>
            <a:ext cx="4352210" cy="30329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81D2ABB-DF69-5944-8EF8-3BBCB5B17F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52" y="3604552"/>
            <a:ext cx="4896543" cy="313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2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7000">
        <p14:glitter pattern="hexagon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07504" y="103257"/>
            <a:ext cx="89289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При обнаружении мины или бомбы надо поступить так…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43334D-D41C-5D41-B10B-0E49C58D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52" y="1180474"/>
            <a:ext cx="5154408" cy="30406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67DC46-634C-F94F-A815-CF0D99540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3395" y="3501008"/>
            <a:ext cx="4483100" cy="331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4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7000">
        <p14:glitter pattern="hexagon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AutoShape 4" descr="Картинки по запросу мины, взрывы, боевые действ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4" name="AutoShape 6" descr="Картинки по запросу мины, взрывы, боевые действ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20594C-2D3A-6C4F-BE69-E71FFF422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453181" cy="59766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BC005E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>
        <p14:ferris dir="l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627784" y="980728"/>
            <a:ext cx="4158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cs typeface="Times New Roman" panose="02020603050405020304" pitchFamily="18" charset="0"/>
              </a:rPr>
              <a:t>Список источников 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CD96154-0A5D-2643-9494-B5C1581DE39C}"/>
              </a:ext>
            </a:extLst>
          </p:cNvPr>
          <p:cNvSpPr/>
          <p:nvPr/>
        </p:nvSpPr>
        <p:spPr>
          <a:xfrm>
            <a:off x="107504" y="1988840"/>
            <a:ext cx="8928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fontAlgn="ctr">
              <a:buFont typeface="+mj-lt"/>
              <a:buAutoNum type="arabicPeriod"/>
            </a:pPr>
            <a:r>
              <a:rPr lang="ru-RU" sz="2400" b="1" dirty="0"/>
              <a:t>Проверено? Мин нет?. – </a:t>
            </a:r>
            <a:r>
              <a:rPr lang="en" sz="2400" b="1" dirty="0"/>
              <a:t>URL: http://</a:t>
            </a:r>
            <a:r>
              <a:rPr lang="en" sz="2400" b="1" dirty="0" err="1"/>
              <a:t>hiero.ru</a:t>
            </a:r>
            <a:r>
              <a:rPr lang="en" sz="2400" b="1" dirty="0"/>
              <a:t>/2162004</a:t>
            </a:r>
          </a:p>
          <a:p>
            <a:pPr marL="342900" indent="-342900" algn="just" fontAlgn="ctr">
              <a:buFont typeface="+mj-lt"/>
              <a:buAutoNum type="arabicPeriod"/>
            </a:pPr>
            <a:r>
              <a:rPr lang="en" sz="2400" b="1" dirty="0"/>
              <a:t>Teletubbies Dipsy GIF</a:t>
            </a:r>
            <a:r>
              <a:rPr lang="ru-RU" sz="2400" b="1" dirty="0"/>
              <a:t>. – </a:t>
            </a:r>
            <a:r>
              <a:rPr lang="en" sz="2400" b="1" dirty="0"/>
              <a:t>URL:</a:t>
            </a:r>
            <a:r>
              <a:rPr lang="ru-RU" sz="2400" b="1" dirty="0"/>
              <a:t> </a:t>
            </a:r>
            <a:r>
              <a:rPr lang="en" sz="24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https://tenor.com/ru/view/teletubbies-dipsy-running-away-scared-run-away-gif-25928776</a:t>
            </a:r>
            <a:endParaRPr lang="ru-RU" sz="2400" b="1" dirty="0"/>
          </a:p>
          <a:p>
            <a:pPr marL="342900" indent="-342900" algn="just" fontAlgn="ctr">
              <a:buFont typeface="+mj-lt"/>
              <a:buAutoNum type="arabicPeriod"/>
            </a:pPr>
            <a:r>
              <a:rPr lang="ru-RU" sz="2400" b="1" dirty="0"/>
              <a:t>Звонок на 112. – </a:t>
            </a:r>
            <a:r>
              <a:rPr lang="en" sz="2400" b="1" dirty="0"/>
              <a:t>URL: http://</a:t>
            </a:r>
            <a:r>
              <a:rPr lang="en" sz="2400" b="1" dirty="0" err="1"/>
              <a:t>yutazy.ru</a:t>
            </a:r>
            <a:r>
              <a:rPr lang="en" sz="2400" b="1" dirty="0"/>
              <a:t>/news/</a:t>
            </a:r>
            <a:r>
              <a:rPr lang="en" sz="2400" b="1" dirty="0" err="1"/>
              <a:t>obschestvo</a:t>
            </a:r>
            <a:r>
              <a:rPr lang="en" sz="2400" b="1" dirty="0"/>
              <a:t>/sistema-112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6214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000">
        <p14:switch dir="r"/>
      </p:transition>
    </mc:Choice>
    <mc:Fallback xmlns="">
      <p:transition spd="slow" advClick="0" advTm="7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706090"/>
          </a:xfrm>
        </p:spPr>
        <p:txBody>
          <a:bodyPr>
            <a:normAutofit fontScale="90000"/>
          </a:bodyPr>
          <a:lstStyle/>
          <a:p>
            <a:r>
              <a:rPr lang="ru-RU" dirty="0">
                <a:ln w="1905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СПАСИБО ЗА ВНИМАНИЕ!!!</a:t>
            </a:r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9" b="4552"/>
          <a:stretch>
            <a:fillRect/>
          </a:stretch>
        </p:blipFill>
        <p:spPr>
          <a:xfrm>
            <a:off x="467544" y="1331477"/>
            <a:ext cx="8208912" cy="5337883"/>
          </a:xfrm>
          <a:ln w="76200" cmpd="tri">
            <a:solidFill>
              <a:srgbClr val="FF0000"/>
            </a:solidFill>
            <a:beve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2000">
        <p15:prstTrans prst="peelOff"/>
      </p:transition>
    </mc:Choice>
    <mc:Fallback xmlns="">
      <p:transition spd="slow" advClick="0" advTm="200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423</Words>
  <Application>Microsoft Macintosh PowerPoint</Application>
  <PresentationFormat>Экран (4:3)</PresentationFormat>
  <Paragraphs>60</Paragraphs>
  <Slides>15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Arial Narrow</vt:lpstr>
      <vt:lpstr>Calibri</vt:lpstr>
      <vt:lpstr>Times New Roman</vt:lpstr>
      <vt:lpstr>Тема Office</vt:lpstr>
      <vt:lpstr>Презентация PowerPoint</vt:lpstr>
      <vt:lpstr>ЦЕЛЬ: Обучить детей правильно действовать в случае обнаружения мины.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ВНИМАНИЕ!!!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Microsoft Office</cp:lastModifiedBy>
  <cp:revision>116</cp:revision>
  <dcterms:created xsi:type="dcterms:W3CDTF">2018-03-20T17:24:14Z</dcterms:created>
  <dcterms:modified xsi:type="dcterms:W3CDTF">2022-12-12T14:26:07Z</dcterms:modified>
</cp:coreProperties>
</file>